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28B0F8C-150B-466D-B6D7-B8ABD1CC2A60}" type="datetimeFigureOut">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2DC90-2779-4A7A-823E-5922C6F55B7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968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B0F8C-150B-466D-B6D7-B8ABD1CC2A60}" type="datetimeFigureOut">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2DC90-2779-4A7A-823E-5922C6F55B7B}" type="slidenum">
              <a:rPr lang="en-US" smtClean="0"/>
              <a:t>‹#›</a:t>
            </a:fld>
            <a:endParaRPr lang="en-US" dirty="0"/>
          </a:p>
        </p:txBody>
      </p:sp>
    </p:spTree>
    <p:extLst>
      <p:ext uri="{BB962C8B-B14F-4D97-AF65-F5344CB8AC3E}">
        <p14:creationId xmlns:p14="http://schemas.microsoft.com/office/powerpoint/2010/main" val="408196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B0F8C-150B-466D-B6D7-B8ABD1CC2A60}" type="datetimeFigureOut">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2DC90-2779-4A7A-823E-5922C6F55B7B}" type="slidenum">
              <a:rPr lang="en-US" smtClean="0"/>
              <a:t>‹#›</a:t>
            </a:fld>
            <a:endParaRPr lang="en-US" dirty="0"/>
          </a:p>
        </p:txBody>
      </p:sp>
    </p:spTree>
    <p:extLst>
      <p:ext uri="{BB962C8B-B14F-4D97-AF65-F5344CB8AC3E}">
        <p14:creationId xmlns:p14="http://schemas.microsoft.com/office/powerpoint/2010/main" val="335212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8B0F8C-150B-466D-B6D7-B8ABD1CC2A60}" type="datetimeFigureOut">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2DC90-2779-4A7A-823E-5922C6F55B7B}" type="slidenum">
              <a:rPr lang="en-US" smtClean="0"/>
              <a:t>‹#›</a:t>
            </a:fld>
            <a:endParaRPr lang="en-US" dirty="0"/>
          </a:p>
        </p:txBody>
      </p:sp>
    </p:spTree>
    <p:extLst>
      <p:ext uri="{BB962C8B-B14F-4D97-AF65-F5344CB8AC3E}">
        <p14:creationId xmlns:p14="http://schemas.microsoft.com/office/powerpoint/2010/main" val="87695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8B0F8C-150B-466D-B6D7-B8ABD1CC2A60}" type="datetimeFigureOut">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02DC90-2779-4A7A-823E-5922C6F55B7B}"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84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B0F8C-150B-466D-B6D7-B8ABD1CC2A60}" type="datetimeFigureOut">
              <a:rPr lang="en-US" smtClean="0"/>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02DC90-2779-4A7A-823E-5922C6F55B7B}" type="slidenum">
              <a:rPr lang="en-US" smtClean="0"/>
              <a:t>‹#›</a:t>
            </a:fld>
            <a:endParaRPr lang="en-US" dirty="0"/>
          </a:p>
        </p:txBody>
      </p:sp>
    </p:spTree>
    <p:extLst>
      <p:ext uri="{BB962C8B-B14F-4D97-AF65-F5344CB8AC3E}">
        <p14:creationId xmlns:p14="http://schemas.microsoft.com/office/powerpoint/2010/main" val="160667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8B0F8C-150B-466D-B6D7-B8ABD1CC2A60}" type="datetimeFigureOut">
              <a:rPr lang="en-US" smtClean="0"/>
              <a:t>4/20/2015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02DC90-2779-4A7A-823E-5922C6F55B7B}" type="slidenum">
              <a:rPr lang="en-US" smtClean="0"/>
              <a:t>‹#›</a:t>
            </a:fld>
            <a:endParaRPr lang="en-US" dirty="0"/>
          </a:p>
        </p:txBody>
      </p:sp>
    </p:spTree>
    <p:extLst>
      <p:ext uri="{BB962C8B-B14F-4D97-AF65-F5344CB8AC3E}">
        <p14:creationId xmlns:p14="http://schemas.microsoft.com/office/powerpoint/2010/main" val="199957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28B0F8C-150B-466D-B6D7-B8ABD1CC2A60}" type="datetimeFigureOut">
              <a:rPr lang="en-US" smtClean="0"/>
              <a:t>4/20/2015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02DC90-2779-4A7A-823E-5922C6F55B7B}" type="slidenum">
              <a:rPr lang="en-US" smtClean="0"/>
              <a:t>‹#›</a:t>
            </a:fld>
            <a:endParaRPr lang="en-US" dirty="0"/>
          </a:p>
        </p:txBody>
      </p:sp>
    </p:spTree>
    <p:extLst>
      <p:ext uri="{BB962C8B-B14F-4D97-AF65-F5344CB8AC3E}">
        <p14:creationId xmlns:p14="http://schemas.microsoft.com/office/powerpoint/2010/main" val="266488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8B0F8C-150B-466D-B6D7-B8ABD1CC2A60}" type="datetimeFigureOut">
              <a:rPr lang="en-US" smtClean="0"/>
              <a:t>4/20/2015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502DC90-2779-4A7A-823E-5922C6F55B7B}" type="slidenum">
              <a:rPr lang="en-US" smtClean="0"/>
              <a:t>‹#›</a:t>
            </a:fld>
            <a:endParaRPr lang="en-US" dirty="0"/>
          </a:p>
        </p:txBody>
      </p:sp>
    </p:spTree>
    <p:extLst>
      <p:ext uri="{BB962C8B-B14F-4D97-AF65-F5344CB8AC3E}">
        <p14:creationId xmlns:p14="http://schemas.microsoft.com/office/powerpoint/2010/main" val="290908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8B0F8C-150B-466D-B6D7-B8ABD1CC2A60}" type="datetimeFigureOut">
              <a:rPr lang="en-US" smtClean="0"/>
              <a:t>4/20/2015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502DC90-2779-4A7A-823E-5922C6F55B7B}" type="slidenum">
              <a:rPr lang="en-US" smtClean="0"/>
              <a:t>‹#›</a:t>
            </a:fld>
            <a:endParaRPr lang="en-US" dirty="0"/>
          </a:p>
        </p:txBody>
      </p:sp>
    </p:spTree>
    <p:extLst>
      <p:ext uri="{BB962C8B-B14F-4D97-AF65-F5344CB8AC3E}">
        <p14:creationId xmlns:p14="http://schemas.microsoft.com/office/powerpoint/2010/main" val="11846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8B0F8C-150B-466D-B6D7-B8ABD1CC2A60}" type="datetimeFigureOut">
              <a:rPr lang="en-US" smtClean="0"/>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02DC90-2779-4A7A-823E-5922C6F55B7B}" type="slidenum">
              <a:rPr lang="en-US" smtClean="0"/>
              <a:t>‹#›</a:t>
            </a:fld>
            <a:endParaRPr lang="en-US" dirty="0"/>
          </a:p>
        </p:txBody>
      </p:sp>
    </p:spTree>
    <p:extLst>
      <p:ext uri="{BB962C8B-B14F-4D97-AF65-F5344CB8AC3E}">
        <p14:creationId xmlns:p14="http://schemas.microsoft.com/office/powerpoint/2010/main" val="257342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8B0F8C-150B-466D-B6D7-B8ABD1CC2A60}" type="datetimeFigureOut">
              <a:rPr lang="en-US" smtClean="0"/>
              <a:t>4/20/2015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502DC90-2779-4A7A-823E-5922C6F55B7B}"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9055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453805"/>
          </a:xfrm>
        </p:spPr>
        <p:txBody>
          <a:bodyPr>
            <a:normAutofit fontScale="90000"/>
          </a:bodyPr>
          <a:lstStyle/>
          <a:p>
            <a:r>
              <a:rPr lang="en-US" sz="6600" b="1" dirty="0" smtClean="0"/>
              <a:t>The Nazi Show Camp:</a:t>
            </a:r>
            <a:br>
              <a:rPr lang="en-US" sz="6600" b="1" dirty="0" smtClean="0"/>
            </a:br>
            <a:r>
              <a:rPr lang="en-US" sz="6600" b="1" dirty="0" smtClean="0"/>
              <a:t>Theresienstadt and the 1944 International Red Cross Visit</a:t>
            </a:r>
            <a:endParaRPr lang="en-US" sz="6600" b="1" dirty="0"/>
          </a:p>
        </p:txBody>
      </p:sp>
      <p:sp>
        <p:nvSpPr>
          <p:cNvPr id="3" name="Subtitle 2"/>
          <p:cNvSpPr>
            <a:spLocks noGrp="1"/>
          </p:cNvSpPr>
          <p:nvPr>
            <p:ph type="subTitle" idx="1"/>
          </p:nvPr>
        </p:nvSpPr>
        <p:spPr>
          <a:xfrm>
            <a:off x="3855308" y="4382530"/>
            <a:ext cx="6812692" cy="875270"/>
          </a:xfrm>
        </p:spPr>
        <p:txBody>
          <a:bodyPr/>
          <a:lstStyle/>
          <a:p>
            <a:r>
              <a:rPr lang="en-US" dirty="0" smtClean="0"/>
              <a:t>By: Erik M. LaFortune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377" y="3997282"/>
            <a:ext cx="2019300" cy="2257425"/>
          </a:xfrm>
          <a:prstGeom prst="rect">
            <a:avLst/>
          </a:prstGeom>
          <a:effectLst>
            <a:softEdge rad="1270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6622" y="4127285"/>
            <a:ext cx="2571750" cy="1781175"/>
          </a:xfrm>
          <a:prstGeom prst="rect">
            <a:avLst/>
          </a:prstGeom>
          <a:effectLst>
            <a:softEdge rad="127000"/>
          </a:effectLst>
        </p:spPr>
      </p:pic>
    </p:spTree>
    <p:extLst>
      <p:ext uri="{BB962C8B-B14F-4D97-AF65-F5344CB8AC3E}">
        <p14:creationId xmlns:p14="http://schemas.microsoft.com/office/powerpoint/2010/main" val="70597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858" y="286603"/>
            <a:ext cx="9705821" cy="1113829"/>
          </a:xfrm>
        </p:spPr>
        <p:txBody>
          <a:bodyPr/>
          <a:lstStyle/>
          <a:p>
            <a:r>
              <a:rPr lang="en-US" dirty="0" smtClean="0"/>
              <a:t>Reports</a:t>
            </a:r>
            <a:endParaRPr lang="en-US" dirty="0"/>
          </a:p>
        </p:txBody>
      </p:sp>
      <p:sp>
        <p:nvSpPr>
          <p:cNvPr id="3" name="Content Placeholder 2"/>
          <p:cNvSpPr>
            <a:spLocks noGrp="1"/>
          </p:cNvSpPr>
          <p:nvPr>
            <p:ph sz="half" idx="1"/>
          </p:nvPr>
        </p:nvSpPr>
        <p:spPr>
          <a:xfrm>
            <a:off x="189470" y="1845733"/>
            <a:ext cx="6137189" cy="4415023"/>
          </a:xfrm>
        </p:spPr>
        <p:txBody>
          <a:bodyPr>
            <a:normAutofit fontScale="77500" lnSpcReduction="20000"/>
          </a:bodyPr>
          <a:lstStyle/>
          <a:p>
            <a:r>
              <a:rPr lang="en-US" dirty="0" smtClean="0"/>
              <a:t>Rossel:</a:t>
            </a:r>
          </a:p>
          <a:p>
            <a:pPr lvl="1"/>
            <a:r>
              <a:rPr lang="en-US" dirty="0" smtClean="0"/>
              <a:t>Theresienstadt “was a community leading an almost normal existence”</a:t>
            </a:r>
          </a:p>
          <a:p>
            <a:r>
              <a:rPr lang="en-US" dirty="0" smtClean="0"/>
              <a:t>How?</a:t>
            </a:r>
          </a:p>
          <a:p>
            <a:pPr lvl="1"/>
            <a:r>
              <a:rPr lang="en-US" dirty="0" smtClean="0"/>
              <a:t>Was he anti-Semitic?</a:t>
            </a:r>
          </a:p>
          <a:p>
            <a:pPr lvl="1"/>
            <a:r>
              <a:rPr lang="en-US" dirty="0" smtClean="0"/>
              <a:t>Did he want to be duped?</a:t>
            </a:r>
          </a:p>
          <a:p>
            <a:pPr lvl="1"/>
            <a:r>
              <a:rPr lang="en-US" dirty="0" smtClean="0"/>
              <a:t>Was he stupid?</a:t>
            </a:r>
          </a:p>
          <a:p>
            <a:pPr lvl="1"/>
            <a:r>
              <a:rPr lang="en-US" dirty="0" smtClean="0"/>
              <a:t>Was the Nazi deception really that good?</a:t>
            </a:r>
            <a:endParaRPr lang="en-US" dirty="0"/>
          </a:p>
          <a:p>
            <a:r>
              <a:rPr lang="en-US" dirty="0" smtClean="0"/>
              <a:t>In his 1979 Interview (picture from the interview on the right), Rossel claimed:</a:t>
            </a:r>
          </a:p>
          <a:p>
            <a:pPr lvl="1"/>
            <a:r>
              <a:rPr lang="en-US" dirty="0" smtClean="0"/>
              <a:t>He was young and “a real naïve, a real know-nothing”</a:t>
            </a:r>
          </a:p>
          <a:p>
            <a:pPr lvl="1"/>
            <a:r>
              <a:rPr lang="en-US" dirty="0" smtClean="0"/>
              <a:t>His usual job was to visit prisoner of war camps- not civilian camps</a:t>
            </a:r>
          </a:p>
          <a:p>
            <a:pPr lvl="1"/>
            <a:r>
              <a:rPr lang="en-US" dirty="0" smtClean="0"/>
              <a:t>He simply reported what he saw and he would do it again</a:t>
            </a:r>
            <a:endParaRPr lang="en-US" dirty="0"/>
          </a:p>
          <a:p>
            <a:r>
              <a:rPr lang="en-US" dirty="0" smtClean="0"/>
              <a:t>Interviewer Claude Lanzmann Interviewed Rossel in preparation for the documentary </a:t>
            </a:r>
            <a:r>
              <a:rPr lang="en-US" i="1" dirty="0" smtClean="0"/>
              <a:t>Shoah </a:t>
            </a:r>
            <a:r>
              <a:rPr lang="en-US" dirty="0" smtClean="0"/>
              <a:t>(relentless interrogation)</a:t>
            </a:r>
            <a:endParaRPr lang="en-US" i="1" dirty="0" smtClean="0"/>
          </a:p>
          <a:p>
            <a:pPr lvl="1"/>
            <a:r>
              <a:rPr lang="en-US" dirty="0" smtClean="0"/>
              <a:t>“They even had dress rehearsals before your visit, because the nervousness was palpable, they were so afraid that you might have doubts about something…your visit was…teleguided…you saw nothing of Theresienstadt…that you were duped was no surprise, because they wanted to dupe you.”</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4484" y="1889703"/>
            <a:ext cx="5285170" cy="3950924"/>
          </a:xfrm>
        </p:spPr>
      </p:pic>
    </p:spTree>
    <p:extLst>
      <p:ext uri="{BB962C8B-B14F-4D97-AF65-F5344CB8AC3E}">
        <p14:creationId xmlns:p14="http://schemas.microsoft.com/office/powerpoint/2010/main" val="3495871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875" y="486166"/>
            <a:ext cx="10058400" cy="998500"/>
          </a:xfrm>
        </p:spPr>
        <p:txBody>
          <a:bodyPr/>
          <a:lstStyle/>
          <a:p>
            <a:r>
              <a:rPr lang="en-US" dirty="0" smtClean="0"/>
              <a:t>The ICRC Knew the Truth</a:t>
            </a:r>
            <a:endParaRPr lang="en-US" dirty="0"/>
          </a:p>
        </p:txBody>
      </p:sp>
      <p:sp>
        <p:nvSpPr>
          <p:cNvPr id="3" name="Content Placeholder 2"/>
          <p:cNvSpPr>
            <a:spLocks noGrp="1"/>
          </p:cNvSpPr>
          <p:nvPr>
            <p:ph sz="half" idx="1"/>
          </p:nvPr>
        </p:nvSpPr>
        <p:spPr>
          <a:xfrm>
            <a:off x="172993" y="1944130"/>
            <a:ext cx="6030097" cy="4496815"/>
          </a:xfrm>
        </p:spPr>
        <p:txBody>
          <a:bodyPr>
            <a:normAutofit/>
          </a:bodyPr>
          <a:lstStyle/>
          <a:p>
            <a:r>
              <a:rPr lang="en-US" dirty="0" smtClean="0"/>
              <a:t>October 1943 letter </a:t>
            </a:r>
            <a:r>
              <a:rPr lang="en-US" dirty="0"/>
              <a:t>(</a:t>
            </a:r>
            <a:r>
              <a:rPr lang="en-US" dirty="0" smtClean="0"/>
              <a:t>Leo Janowitz to Fritz Ullmann): 1,800 deportees from Theresienstadt currently at Birkenau requested aid</a:t>
            </a:r>
          </a:p>
          <a:p>
            <a:r>
              <a:rPr lang="en-US" dirty="0" smtClean="0"/>
              <a:t>January 1, 1944 letter (in Hebrew) about the conditions at Theresienstadt and some had already been deported to Poland</a:t>
            </a:r>
          </a:p>
          <a:p>
            <a:r>
              <a:rPr lang="en-US" dirty="0" smtClean="0"/>
              <a:t>Jean-Claude Favez- given access to ICRC files and wrote </a:t>
            </a:r>
            <a:r>
              <a:rPr lang="en-US" i="1" dirty="0" smtClean="0"/>
              <a:t>The Red Cross and the Holocaust </a:t>
            </a:r>
            <a:r>
              <a:rPr lang="en-US" dirty="0" smtClean="0"/>
              <a:t>(book cover on the right). He concluded that the ICRC knew the true nature of Theresienstadt a year (almost to the day) before the visit</a:t>
            </a:r>
            <a:endParaRPr lang="en-US" dirty="0"/>
          </a:p>
        </p:txBody>
      </p:sp>
      <p:sp>
        <p:nvSpPr>
          <p:cNvPr id="4" name="Content Placeholder 3"/>
          <p:cNvSpPr>
            <a:spLocks noGrp="1"/>
          </p:cNvSpPr>
          <p:nvPr>
            <p:ph sz="half" idx="2"/>
          </p:nvPr>
        </p:nvSpPr>
        <p:spPr>
          <a:xfrm>
            <a:off x="6820930" y="4126634"/>
            <a:ext cx="4681150" cy="2172703"/>
          </a:xfrm>
        </p:spPr>
        <p:txBody>
          <a:bodyPr>
            <a:normAutofit/>
          </a:bodyPr>
          <a:lstStyle/>
          <a:p>
            <a:r>
              <a:rPr lang="en-US" dirty="0" smtClean="0"/>
              <a:t>Jewish prisoner Leo Baeck remarked: “The [members of the delegation] appeared to be completely taken in by the false front put up for their benefit…Perhaps they knew the real conditions—but it looked as if they did not want to know the truth…We felt forgotten and forsaken.”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089" y="174941"/>
            <a:ext cx="2524383" cy="3828648"/>
          </a:xfrm>
          <a:prstGeom prst="rect">
            <a:avLst/>
          </a:prstGeom>
        </p:spPr>
      </p:pic>
    </p:spTree>
    <p:extLst>
      <p:ext uri="{BB962C8B-B14F-4D97-AF65-F5344CB8AC3E}">
        <p14:creationId xmlns:p14="http://schemas.microsoft.com/office/powerpoint/2010/main" val="58968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605" y="255372"/>
            <a:ext cx="5739714" cy="774453"/>
          </a:xfrm>
        </p:spPr>
        <p:txBody>
          <a:bodyPr>
            <a:normAutofit fontScale="90000"/>
          </a:bodyPr>
          <a:lstStyle/>
          <a:p>
            <a:r>
              <a:rPr lang="en-US" dirty="0" smtClean="0"/>
              <a:t>The U.S. Knew the Truth</a:t>
            </a:r>
            <a:endParaRPr lang="en-US" dirty="0"/>
          </a:p>
        </p:txBody>
      </p:sp>
      <p:sp>
        <p:nvSpPr>
          <p:cNvPr id="3" name="Content Placeholder 2"/>
          <p:cNvSpPr>
            <a:spLocks noGrp="1"/>
          </p:cNvSpPr>
          <p:nvPr>
            <p:ph sz="half" idx="1"/>
          </p:nvPr>
        </p:nvSpPr>
        <p:spPr>
          <a:xfrm>
            <a:off x="197708" y="1301579"/>
            <a:ext cx="8443784" cy="4868562"/>
          </a:xfrm>
        </p:spPr>
        <p:txBody>
          <a:bodyPr>
            <a:normAutofit fontScale="92500" lnSpcReduction="20000"/>
          </a:bodyPr>
          <a:lstStyle/>
          <a:p>
            <a:r>
              <a:rPr lang="en-US" dirty="0" smtClean="0"/>
              <a:t>FDR’s special envoy to the Vatican Myron C. Taylor wrote to Cardinal Maglione on September 26, 1942, “[Theresienstadt] is only an interim station and the people there await the same fate.”</a:t>
            </a:r>
          </a:p>
          <a:p>
            <a:r>
              <a:rPr lang="en-US" dirty="0" smtClean="0"/>
              <a:t>Concerning the Danish reports (received in July 1944) the U.S. State Department internal telegram stated: “much of the visit suggests window dressing for propaganda purposes.”</a:t>
            </a:r>
          </a:p>
          <a:p>
            <a:r>
              <a:rPr lang="en-US" dirty="0" smtClean="0"/>
              <a:t>September 15, 1944 a War Refugee Board internal telegram stated, “Theresienstadt has constantly served as a transit camp for other less “privileged” Jews.”</a:t>
            </a:r>
          </a:p>
          <a:p>
            <a:r>
              <a:rPr lang="en-US" dirty="0" smtClean="0"/>
              <a:t>The same telegram later proves that the U.S saw past the farce: “The ICRC has expressly refrained from giving any publicity whatever to the June visit and observations of its delegate because it did not wish to gratuitously furnish material for German propaganda purposes…and because it was aware that the Germans quite possibly allowed Intercross to visit Theresienstadt in the hope that any Intercross report could be used to whitewash their treatment of the Jews in general.”</a:t>
            </a:r>
          </a:p>
          <a:p>
            <a:r>
              <a:rPr lang="en-US" dirty="0" smtClean="0"/>
              <a:t>Letter dated October 26</a:t>
            </a:r>
            <a:r>
              <a:rPr lang="en-US" dirty="0"/>
              <a:t>, 1944 </a:t>
            </a:r>
            <a:r>
              <a:rPr lang="en-US" dirty="0" smtClean="0"/>
              <a:t>(Roswell McClelland to </a:t>
            </a:r>
            <a:r>
              <a:rPr lang="en-US" dirty="0"/>
              <a:t>John W. </a:t>
            </a:r>
            <a:r>
              <a:rPr lang="en-US" dirty="0" smtClean="0"/>
              <a:t>Pehle): </a:t>
            </a:r>
            <a:r>
              <a:rPr lang="en-US" dirty="0" smtClean="0"/>
              <a:t>“As is almost always the case with such “official” visits  to camps or prisons, the reception of the ICRC’s representative as well as of the two delegates of the Danish Red Cross…was quite obviously prepared in advance. The various Jewish “officials” for example all gave interesting but clearly “prepared” speeches.”</a:t>
            </a:r>
          </a:p>
          <a:p>
            <a:pPr marL="0" indent="0">
              <a:buNone/>
            </a:pPr>
            <a:endParaRPr lang="en-US" dirty="0" smtClean="0"/>
          </a:p>
          <a:p>
            <a:pPr lvl="1"/>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011" y="779419"/>
            <a:ext cx="3124200" cy="4610100"/>
          </a:xfrm>
          <a:prstGeom prst="rect">
            <a:avLst/>
          </a:prstGeom>
        </p:spPr>
      </p:pic>
    </p:spTree>
    <p:extLst>
      <p:ext uri="{BB962C8B-B14F-4D97-AF65-F5344CB8AC3E}">
        <p14:creationId xmlns:p14="http://schemas.microsoft.com/office/powerpoint/2010/main" val="3933199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Challenges</a:t>
            </a:r>
            <a:endParaRPr lang="en-US" dirty="0"/>
          </a:p>
        </p:txBody>
      </p:sp>
      <p:sp>
        <p:nvSpPr>
          <p:cNvPr id="3" name="Content Placeholder 2"/>
          <p:cNvSpPr>
            <a:spLocks noGrp="1"/>
          </p:cNvSpPr>
          <p:nvPr>
            <p:ph sz="half" idx="1"/>
          </p:nvPr>
        </p:nvSpPr>
        <p:spPr>
          <a:xfrm>
            <a:off x="807308" y="2092869"/>
            <a:ext cx="5782962" cy="4023360"/>
          </a:xfrm>
        </p:spPr>
        <p:txBody>
          <a:bodyPr>
            <a:normAutofit/>
          </a:bodyPr>
          <a:lstStyle/>
          <a:p>
            <a:pPr marL="514350" indent="-514350">
              <a:buAutoNum type="arabicPeriod"/>
            </a:pPr>
            <a:r>
              <a:rPr lang="en-US" dirty="0" smtClean="0"/>
              <a:t>Very few primary sources readily available</a:t>
            </a:r>
          </a:p>
          <a:p>
            <a:pPr marL="514350" indent="-514350">
              <a:buAutoNum type="arabicPeriod"/>
            </a:pPr>
            <a:r>
              <a:rPr lang="en-US" dirty="0" smtClean="0"/>
              <a:t>Online Archival Research (FDR Library) boxes were simply scanned and only loosely indexed</a:t>
            </a:r>
          </a:p>
          <a:p>
            <a:pPr marL="514350" indent="-514350">
              <a:buAutoNum type="arabicPeriod"/>
            </a:pPr>
            <a:r>
              <a:rPr lang="en-US" dirty="0" smtClean="0"/>
              <a:t>Unavailability of primary source documents in some cases</a:t>
            </a:r>
          </a:p>
          <a:p>
            <a:pPr marL="514350" indent="-514350">
              <a:buAutoNum type="arabicPeriod"/>
            </a:pPr>
            <a:r>
              <a:rPr lang="en-US" dirty="0" smtClean="0"/>
              <a:t>Few secondary sources in the years following the declassification of Rossel’s report and the War Refugee Board correspondences (In some ways this makes my research more interesting/valuable)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813" y="498669"/>
            <a:ext cx="3819910" cy="270398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542" y="3484906"/>
            <a:ext cx="3791181" cy="2692057"/>
          </a:xfrm>
          <a:prstGeom prst="rect">
            <a:avLst/>
          </a:prstGeom>
        </p:spPr>
      </p:pic>
    </p:spTree>
    <p:extLst>
      <p:ext uri="{BB962C8B-B14F-4D97-AF65-F5344CB8AC3E}">
        <p14:creationId xmlns:p14="http://schemas.microsoft.com/office/powerpoint/2010/main" val="425373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Theresienstadt: The Gates Open</a:t>
            </a:r>
            <a:endParaRPr lang="en-US" dirty="0"/>
          </a:p>
        </p:txBody>
      </p:sp>
      <p:sp>
        <p:nvSpPr>
          <p:cNvPr id="6" name="Content Placeholder 5"/>
          <p:cNvSpPr>
            <a:spLocks noGrp="1"/>
          </p:cNvSpPr>
          <p:nvPr>
            <p:ph sz="half" idx="1"/>
          </p:nvPr>
        </p:nvSpPr>
        <p:spPr>
          <a:xfrm>
            <a:off x="840259" y="1845734"/>
            <a:ext cx="5194780" cy="4023360"/>
          </a:xfrm>
        </p:spPr>
        <p:txBody>
          <a:bodyPr>
            <a:normAutofit lnSpcReduction="10000"/>
          </a:bodyPr>
          <a:lstStyle/>
          <a:p>
            <a:r>
              <a:rPr lang="en-US" dirty="0" smtClean="0"/>
              <a:t>Fortress Camp in Czechoslovakia</a:t>
            </a:r>
          </a:p>
          <a:p>
            <a:r>
              <a:rPr lang="en-US" dirty="0" smtClean="0"/>
              <a:t>Nazi Propaganda</a:t>
            </a:r>
          </a:p>
          <a:p>
            <a:pPr lvl="1"/>
            <a:r>
              <a:rPr lang="en-US" dirty="0"/>
              <a:t>R</a:t>
            </a:r>
            <a:r>
              <a:rPr lang="en-US" dirty="0" smtClean="0"/>
              <a:t>etirement or “spa camp”</a:t>
            </a:r>
          </a:p>
          <a:p>
            <a:r>
              <a:rPr lang="en-US" dirty="0" smtClean="0"/>
              <a:t>Reality</a:t>
            </a:r>
          </a:p>
          <a:p>
            <a:pPr lvl="1"/>
            <a:r>
              <a:rPr lang="en-US" dirty="0" smtClean="0"/>
              <a:t>Transit Camp (not an End </a:t>
            </a:r>
            <a:r>
              <a:rPr lang="en-US" dirty="0"/>
              <a:t>C</a:t>
            </a:r>
            <a:r>
              <a:rPr lang="en-US" dirty="0" smtClean="0"/>
              <a:t>amp)</a:t>
            </a:r>
          </a:p>
          <a:p>
            <a:r>
              <a:rPr lang="en-US" dirty="0" smtClean="0"/>
              <a:t>Danish Jews 1943</a:t>
            </a:r>
          </a:p>
          <a:p>
            <a:pPr lvl="1"/>
            <a:r>
              <a:rPr lang="en-US" dirty="0" smtClean="0"/>
              <a:t>Danes attempted to avoid transport of Jews but 456 were gathered and sent to Theresienstadt</a:t>
            </a:r>
          </a:p>
          <a:p>
            <a:pPr lvl="1"/>
            <a:r>
              <a:rPr lang="en-US" dirty="0" smtClean="0"/>
              <a:t>King Christian, the Danes, and the Swedes pressured the Nazis to visit Camp and Danish Jews</a:t>
            </a:r>
          </a:p>
          <a:p>
            <a:pPr lvl="1"/>
            <a:r>
              <a:rPr lang="en-US" dirty="0" smtClean="0"/>
              <a:t>Nazi Propaganda opportunity and began an eight </a:t>
            </a:r>
            <a:r>
              <a:rPr lang="en-US" dirty="0"/>
              <a:t>m</a:t>
            </a:r>
            <a:r>
              <a:rPr lang="en-US" dirty="0" smtClean="0"/>
              <a:t>onth beautification process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957430"/>
            <a:ext cx="5829683" cy="3364213"/>
          </a:xfrm>
        </p:spPr>
      </p:pic>
      <p:sp>
        <p:nvSpPr>
          <p:cNvPr id="9" name="TextBox 8"/>
          <p:cNvSpPr txBox="1"/>
          <p:nvPr/>
        </p:nvSpPr>
        <p:spPr>
          <a:xfrm>
            <a:off x="6019800" y="5453449"/>
            <a:ext cx="5829683" cy="646331"/>
          </a:xfrm>
          <a:prstGeom prst="rect">
            <a:avLst/>
          </a:prstGeom>
          <a:noFill/>
        </p:spPr>
        <p:txBody>
          <a:bodyPr wrap="square" rtlCol="0">
            <a:spAutoFit/>
          </a:bodyPr>
          <a:lstStyle/>
          <a:p>
            <a:r>
              <a:rPr lang="en-US" dirty="0" smtClean="0"/>
              <a:t>Wealthy German Jews board trains to Theresienstadt after paying handsomely for a chance to live there.</a:t>
            </a:r>
            <a:endParaRPr lang="en-US" dirty="0"/>
          </a:p>
        </p:txBody>
      </p:sp>
    </p:spTree>
    <p:extLst>
      <p:ext uri="{BB962C8B-B14F-4D97-AF65-F5344CB8AC3E}">
        <p14:creationId xmlns:p14="http://schemas.microsoft.com/office/powerpoint/2010/main" val="148205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Visit And Nazi Fraud</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June 23, 1944 International Visit</a:t>
            </a:r>
          </a:p>
          <a:p>
            <a:pPr lvl="1"/>
            <a:r>
              <a:rPr lang="en-US" dirty="0" smtClean="0"/>
              <a:t>Dr. Maurice Rossel: International Committee of the Red Cross</a:t>
            </a:r>
          </a:p>
          <a:p>
            <a:pPr lvl="1"/>
            <a:r>
              <a:rPr lang="en-US" dirty="0" smtClean="0"/>
              <a:t>Dr. Frans Hvass and Dr. E. Juel-Henningsen: Danish representatives</a:t>
            </a:r>
          </a:p>
          <a:p>
            <a:r>
              <a:rPr lang="en-US" dirty="0" smtClean="0"/>
              <a:t>ICRC and Danish Reports filed after the visit described Theresienstadt in a positive light</a:t>
            </a:r>
          </a:p>
          <a:p>
            <a:r>
              <a:rPr lang="en-US" dirty="0" smtClean="0"/>
              <a:t>Rossel concluded his report, “If…this report should contribute in some small measure to dispelling the mystery surrounding the Theresienstadt Ghetto, we shall be satisfied.”</a:t>
            </a:r>
            <a:endParaRPr lang="en-US" dirty="0"/>
          </a:p>
          <a:p>
            <a:r>
              <a:rPr lang="en-US" dirty="0" smtClean="0"/>
              <a:t>Research Question- How was it possible for the Nazis to fool three highly educated men into believing the elaborate farce?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281" y="2037023"/>
            <a:ext cx="5451333" cy="3640782"/>
          </a:xfrm>
          <a:prstGeom prst="rect">
            <a:avLst/>
          </a:prstGeom>
        </p:spPr>
      </p:pic>
      <p:sp>
        <p:nvSpPr>
          <p:cNvPr id="9" name="TextBox 8"/>
          <p:cNvSpPr txBox="1"/>
          <p:nvPr/>
        </p:nvSpPr>
        <p:spPr>
          <a:xfrm>
            <a:off x="6309281" y="5807676"/>
            <a:ext cx="5451333" cy="369332"/>
          </a:xfrm>
          <a:prstGeom prst="rect">
            <a:avLst/>
          </a:prstGeom>
          <a:noFill/>
        </p:spPr>
        <p:txBody>
          <a:bodyPr wrap="square" rtlCol="0">
            <a:spAutoFit/>
          </a:bodyPr>
          <a:lstStyle/>
          <a:p>
            <a:r>
              <a:rPr lang="en-US" dirty="0" smtClean="0"/>
              <a:t>Wealthy Dutch Jews arrive at Theresienstadt.</a:t>
            </a:r>
            <a:endParaRPr lang="en-US" dirty="0"/>
          </a:p>
        </p:txBody>
      </p:sp>
    </p:spTree>
    <p:extLst>
      <p:ext uri="{BB962C8B-B14F-4D97-AF65-F5344CB8AC3E}">
        <p14:creationId xmlns:p14="http://schemas.microsoft.com/office/powerpoint/2010/main" val="94764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Nazis successfully used Jewish forced labor in the beautification process;</a:t>
            </a:r>
          </a:p>
          <a:p>
            <a:r>
              <a:rPr lang="en-US" dirty="0" smtClean="0"/>
              <a:t>They exploited healthy looking Jews to participate and act during the visit;</a:t>
            </a:r>
          </a:p>
          <a:p>
            <a:r>
              <a:rPr lang="en-US" dirty="0" smtClean="0"/>
              <a:t>The charade fooled the ICRC and Danish delegations who wrote favorable reports of the camp;</a:t>
            </a:r>
          </a:p>
          <a:p>
            <a:r>
              <a:rPr lang="en-US" dirty="0" smtClean="0"/>
              <a:t>The reports diminished some international scrutiny over Nazi concentration camps;</a:t>
            </a:r>
          </a:p>
          <a:p>
            <a:r>
              <a:rPr lang="en-US" dirty="0" smtClean="0"/>
              <a:t>BUT: ultimately, the truth about Theresienstadt was already known by the ICRC and the U.S.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1948201"/>
            <a:ext cx="4937125" cy="3632158"/>
          </a:xfrm>
        </p:spPr>
      </p:pic>
      <p:sp>
        <p:nvSpPr>
          <p:cNvPr id="6" name="TextBox 5"/>
          <p:cNvSpPr txBox="1"/>
          <p:nvPr/>
        </p:nvSpPr>
        <p:spPr>
          <a:xfrm>
            <a:off x="6218238" y="5667632"/>
            <a:ext cx="5026411" cy="646331"/>
          </a:xfrm>
          <a:prstGeom prst="rect">
            <a:avLst/>
          </a:prstGeom>
          <a:noFill/>
        </p:spPr>
        <p:txBody>
          <a:bodyPr wrap="square" rtlCol="0">
            <a:spAutoFit/>
          </a:bodyPr>
          <a:lstStyle/>
          <a:p>
            <a:r>
              <a:rPr lang="en-US" dirty="0" smtClean="0"/>
              <a:t>Jews eager to begin their comfortable retirements in the “spa town” of Theresienstadt.</a:t>
            </a:r>
            <a:endParaRPr lang="en-US" dirty="0"/>
          </a:p>
        </p:txBody>
      </p:sp>
    </p:spTree>
    <p:extLst>
      <p:ext uri="{BB962C8B-B14F-4D97-AF65-F5344CB8AC3E}">
        <p14:creationId xmlns:p14="http://schemas.microsoft.com/office/powerpoint/2010/main" val="360741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Beautification</a:t>
            </a:r>
            <a:endParaRPr lang="en-US" dirty="0"/>
          </a:p>
        </p:txBody>
      </p:sp>
      <p:sp>
        <p:nvSpPr>
          <p:cNvPr id="3" name="Content Placeholder 2"/>
          <p:cNvSpPr>
            <a:spLocks noGrp="1"/>
          </p:cNvSpPr>
          <p:nvPr>
            <p:ph sz="half" idx="1"/>
          </p:nvPr>
        </p:nvSpPr>
        <p:spPr>
          <a:xfrm>
            <a:off x="1097279" y="1845733"/>
            <a:ext cx="4937760" cy="4217315"/>
          </a:xfrm>
        </p:spPr>
        <p:txBody>
          <a:bodyPr>
            <a:normAutofit fontScale="92500" lnSpcReduction="10000"/>
          </a:bodyPr>
          <a:lstStyle/>
          <a:p>
            <a:r>
              <a:rPr lang="en-US" dirty="0" smtClean="0"/>
              <a:t>Nazis deported thousands of Jews to ease overcrowding (around 10,000 to the Auschwitz “family camp”) in preparation for the visit.</a:t>
            </a:r>
          </a:p>
          <a:p>
            <a:r>
              <a:rPr lang="en-US" dirty="0" smtClean="0"/>
              <a:t>Nazis used Jewish forced labor to beautify the façade of Theresienstadt</a:t>
            </a:r>
          </a:p>
          <a:p>
            <a:pPr lvl="1"/>
            <a:r>
              <a:rPr lang="en-US" dirty="0" smtClean="0"/>
              <a:t>Tore down old buildings</a:t>
            </a:r>
          </a:p>
          <a:p>
            <a:pPr lvl="1"/>
            <a:r>
              <a:rPr lang="en-US" dirty="0" smtClean="0"/>
              <a:t>Repainted and beautified façades of existing buildings</a:t>
            </a:r>
          </a:p>
          <a:p>
            <a:pPr lvl="1"/>
            <a:r>
              <a:rPr lang="en-US" dirty="0" smtClean="0"/>
              <a:t>Repaired &amp; cleaned streets</a:t>
            </a:r>
          </a:p>
          <a:p>
            <a:pPr lvl="1"/>
            <a:r>
              <a:rPr lang="en-US" dirty="0" smtClean="0"/>
              <a:t>First floor shops created and stocked with merchandise to appear like a normal town (grocery, bakery, pharmacy, lingerie, perfumery)</a:t>
            </a:r>
          </a:p>
          <a:p>
            <a:pPr lvl="1"/>
            <a:r>
              <a:rPr lang="en-US" dirty="0" smtClean="0"/>
              <a:t>Newly renovated, spacious, and well-furnished housing on first floors for prominent Jews and Danes (emaciated masses relegated to over-crowded upper floors)</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257536" y="150941"/>
            <a:ext cx="4193058" cy="5615380"/>
          </a:xfrm>
        </p:spPr>
      </p:pic>
      <p:sp>
        <p:nvSpPr>
          <p:cNvPr id="6" name="TextBox 5"/>
          <p:cNvSpPr txBox="1"/>
          <p:nvPr/>
        </p:nvSpPr>
        <p:spPr>
          <a:xfrm>
            <a:off x="7166918" y="5901983"/>
            <a:ext cx="4283675" cy="369332"/>
          </a:xfrm>
          <a:prstGeom prst="rect">
            <a:avLst/>
          </a:prstGeom>
          <a:noFill/>
        </p:spPr>
        <p:txBody>
          <a:bodyPr wrap="square" rtlCol="0">
            <a:spAutoFit/>
          </a:bodyPr>
          <a:lstStyle/>
          <a:p>
            <a:r>
              <a:rPr lang="en-US" dirty="0" smtClean="0"/>
              <a:t>Painting by Norbert Troller (Camp Prisoner)</a:t>
            </a:r>
            <a:endParaRPr lang="en-US" dirty="0"/>
          </a:p>
        </p:txBody>
      </p:sp>
    </p:spTree>
    <p:extLst>
      <p:ext uri="{BB962C8B-B14F-4D97-AF65-F5344CB8AC3E}">
        <p14:creationId xmlns:p14="http://schemas.microsoft.com/office/powerpoint/2010/main" val="192841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r>
              <a:rPr lang="en-US" dirty="0" smtClean="0"/>
              <a:t>More Beautification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0177" y="172758"/>
            <a:ext cx="5195034" cy="3585592"/>
          </a:xfrm>
        </p:spPr>
      </p:pic>
      <p:sp>
        <p:nvSpPr>
          <p:cNvPr id="4" name="Content Placeholder 3"/>
          <p:cNvSpPr>
            <a:spLocks noGrp="1"/>
          </p:cNvSpPr>
          <p:nvPr>
            <p:ph sz="half" idx="2"/>
          </p:nvPr>
        </p:nvSpPr>
        <p:spPr>
          <a:xfrm>
            <a:off x="5750011" y="2010032"/>
            <a:ext cx="5890054" cy="4020066"/>
          </a:xfrm>
        </p:spPr>
        <p:txBody>
          <a:bodyPr>
            <a:normAutofit/>
          </a:bodyPr>
          <a:lstStyle/>
          <a:p>
            <a:r>
              <a:rPr lang="en-US" dirty="0" smtClean="0"/>
              <a:t>To give the impression of a “spa town” the Nazis forced Jews to construct:</a:t>
            </a:r>
          </a:p>
          <a:p>
            <a:pPr lvl="1"/>
            <a:r>
              <a:rPr lang="en-US" dirty="0" smtClean="0"/>
              <a:t>Restaurant with sidewalk tables</a:t>
            </a:r>
          </a:p>
          <a:p>
            <a:pPr lvl="1"/>
            <a:r>
              <a:rPr lang="en-US" dirty="0"/>
              <a:t>C</a:t>
            </a:r>
            <a:r>
              <a:rPr lang="en-US" dirty="0" smtClean="0"/>
              <a:t>afé with stage for musicians</a:t>
            </a:r>
          </a:p>
          <a:p>
            <a:pPr lvl="1"/>
            <a:r>
              <a:rPr lang="en-US" dirty="0" smtClean="0"/>
              <a:t>Grassy park with bandstand, concrete benches, meandering paths, rose bushes (top left)</a:t>
            </a:r>
          </a:p>
          <a:p>
            <a:pPr lvl="1"/>
            <a:r>
              <a:rPr lang="en-US" dirty="0" smtClean="0"/>
              <a:t>Children’s playground, school, and theater</a:t>
            </a:r>
          </a:p>
          <a:p>
            <a:pPr lvl="1"/>
            <a:r>
              <a:rPr lang="en-US" dirty="0" smtClean="0"/>
              <a:t>Library, court, synagogue, renovated hospital, public kitchens, laundry facilities</a:t>
            </a:r>
          </a:p>
          <a:p>
            <a:pPr lvl="1"/>
            <a:r>
              <a:rPr lang="en-US" dirty="0" smtClean="0"/>
              <a:t>Bank with camp currency (bottom left) and salaries paid to prisoners on a weekly basis (at least in the ledger book)</a:t>
            </a:r>
          </a:p>
          <a:p>
            <a:pPr lvl="1"/>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31" y="3939102"/>
            <a:ext cx="4465231" cy="2296812"/>
          </a:xfrm>
          <a:prstGeom prst="rect">
            <a:avLst/>
          </a:prstGeom>
        </p:spPr>
      </p:pic>
    </p:spTree>
    <p:extLst>
      <p:ext uri="{BB962C8B-B14F-4D97-AF65-F5344CB8AC3E}">
        <p14:creationId xmlns:p14="http://schemas.microsoft.com/office/powerpoint/2010/main" val="55437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038" y="365125"/>
            <a:ext cx="6583448" cy="1325563"/>
          </a:xfrm>
        </p:spPr>
        <p:txBody>
          <a:bodyPr/>
          <a:lstStyle/>
          <a:p>
            <a:r>
              <a:rPr lang="en-US" dirty="0" smtClean="0"/>
              <a:t>Art, Music, Theater, Sports</a:t>
            </a:r>
            <a:endParaRPr lang="en-US" dirty="0"/>
          </a:p>
        </p:txBody>
      </p:sp>
      <p:sp>
        <p:nvSpPr>
          <p:cNvPr id="3" name="Content Placeholder 2"/>
          <p:cNvSpPr>
            <a:spLocks noGrp="1"/>
          </p:cNvSpPr>
          <p:nvPr>
            <p:ph sz="half" idx="1"/>
          </p:nvPr>
        </p:nvSpPr>
        <p:spPr>
          <a:xfrm>
            <a:off x="313038" y="1845734"/>
            <a:ext cx="6079524" cy="4023360"/>
          </a:xfrm>
        </p:spPr>
        <p:txBody>
          <a:bodyPr>
            <a:normAutofit/>
          </a:bodyPr>
          <a:lstStyle/>
          <a:p>
            <a:r>
              <a:rPr lang="en-US" dirty="0" smtClean="0"/>
              <a:t>Nazis selected healthy Jews to partake in an elaborate charade and act on the day of the visit:</a:t>
            </a:r>
          </a:p>
          <a:p>
            <a:pPr lvl="1"/>
            <a:r>
              <a:rPr lang="en-US" dirty="0" smtClean="0"/>
              <a:t>Children’s opera performance of </a:t>
            </a:r>
            <a:r>
              <a:rPr lang="en-US" i="1" dirty="0" smtClean="0"/>
              <a:t>Brundibar</a:t>
            </a:r>
            <a:r>
              <a:rPr lang="en-US" dirty="0" smtClean="0"/>
              <a:t> (top right)</a:t>
            </a:r>
            <a:endParaRPr lang="en-US" i="1" dirty="0" smtClean="0"/>
          </a:p>
          <a:p>
            <a:pPr lvl="1"/>
            <a:r>
              <a:rPr lang="en-US" dirty="0" smtClean="0"/>
              <a:t>Orchestra performance of Verdi’s </a:t>
            </a:r>
            <a:r>
              <a:rPr lang="en-US" i="1" dirty="0" smtClean="0"/>
              <a:t>Requiem</a:t>
            </a:r>
            <a:r>
              <a:rPr lang="en-US" dirty="0" smtClean="0"/>
              <a:t> in the park</a:t>
            </a:r>
            <a:endParaRPr lang="en-US" i="1" dirty="0" smtClean="0"/>
          </a:p>
          <a:p>
            <a:pPr lvl="1"/>
            <a:r>
              <a:rPr lang="en-US" dirty="0" smtClean="0"/>
              <a:t>Artistic signs and paintings everywhere</a:t>
            </a:r>
          </a:p>
          <a:p>
            <a:pPr lvl="1"/>
            <a:r>
              <a:rPr lang="en-US" dirty="0" smtClean="0"/>
              <a:t>Soccer competition (bottom right)</a:t>
            </a:r>
          </a:p>
          <a:p>
            <a:pPr lvl="1"/>
            <a:r>
              <a:rPr lang="en-US" dirty="0" smtClean="0"/>
              <a:t>Hundreds of Jews to act normal and happy during the visit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99923" y="330200"/>
            <a:ext cx="5472561" cy="267661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486" y="3041736"/>
            <a:ext cx="4850671" cy="3666205"/>
          </a:xfrm>
          <a:prstGeom prst="rect">
            <a:avLst/>
          </a:prstGeom>
        </p:spPr>
      </p:pic>
    </p:spTree>
    <p:extLst>
      <p:ext uri="{BB962C8B-B14F-4D97-AF65-F5344CB8AC3E}">
        <p14:creationId xmlns:p14="http://schemas.microsoft.com/office/powerpoint/2010/main" val="409751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178" y="286603"/>
            <a:ext cx="9244502" cy="1450757"/>
          </a:xfrm>
        </p:spPr>
        <p:txBody>
          <a:bodyPr/>
          <a:lstStyle/>
          <a:p>
            <a:r>
              <a:rPr lang="en-US" dirty="0" smtClean="0"/>
              <a:t>Deception?</a:t>
            </a:r>
            <a:endParaRPr lang="en-US" dirty="0"/>
          </a:p>
        </p:txBody>
      </p:sp>
      <p:sp>
        <p:nvSpPr>
          <p:cNvPr id="3" name="Content Placeholder 2"/>
          <p:cNvSpPr>
            <a:spLocks noGrp="1"/>
          </p:cNvSpPr>
          <p:nvPr>
            <p:ph sz="half" idx="1"/>
          </p:nvPr>
        </p:nvSpPr>
        <p:spPr>
          <a:xfrm>
            <a:off x="370703" y="1839329"/>
            <a:ext cx="6325011" cy="4023360"/>
          </a:xfrm>
        </p:spPr>
        <p:txBody>
          <a:bodyPr>
            <a:normAutofit/>
          </a:bodyPr>
          <a:lstStyle/>
          <a:p>
            <a:r>
              <a:rPr lang="en-US" dirty="0" smtClean="0"/>
              <a:t>“The arts were cultivated in this ghetto for their value as props intended to fool…the Red Cross…The Nazis went to some lengths to conceal their apocalyptic goal…Red Cross delegations were often fooled into believing…that the camp was a safe haven from war” (Freidl Dicker-Brandeis).</a:t>
            </a:r>
          </a:p>
          <a:p>
            <a:r>
              <a:rPr lang="en-US" dirty="0" smtClean="0"/>
              <a:t>“Some of us knew the distressing final purposes of our internment and the rest suspected it. I believe that we all then guessed and feared that ultimately the Germans would succeed to put us to death…But we wanted to live and, therefore, we convinced ourselves that we had a chance and we nursed diligently our self-deception” (Vera Schiff).</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20902" y="428132"/>
            <a:ext cx="3976611" cy="5186884"/>
          </a:xfrm>
        </p:spPr>
      </p:pic>
      <p:sp>
        <p:nvSpPr>
          <p:cNvPr id="6" name="TextBox 5"/>
          <p:cNvSpPr txBox="1"/>
          <p:nvPr/>
        </p:nvSpPr>
        <p:spPr>
          <a:xfrm flipH="1">
            <a:off x="6853881" y="5678023"/>
            <a:ext cx="4499918" cy="369332"/>
          </a:xfrm>
          <a:prstGeom prst="rect">
            <a:avLst/>
          </a:prstGeom>
          <a:noFill/>
        </p:spPr>
        <p:txBody>
          <a:bodyPr wrap="square" rtlCol="0">
            <a:spAutoFit/>
          </a:bodyPr>
          <a:lstStyle/>
          <a:p>
            <a:r>
              <a:rPr lang="en-US" dirty="0" smtClean="0"/>
              <a:t>Bedrich Fritta (Jewish Artist at Theresienstadt)</a:t>
            </a:r>
            <a:endParaRPr lang="en-US" dirty="0"/>
          </a:p>
        </p:txBody>
      </p:sp>
    </p:spTree>
    <p:extLst>
      <p:ext uri="{BB962C8B-B14F-4D97-AF65-F5344CB8AC3E}">
        <p14:creationId xmlns:p14="http://schemas.microsoft.com/office/powerpoint/2010/main" val="282283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308" y="365125"/>
            <a:ext cx="5974492" cy="1076497"/>
          </a:xfrm>
        </p:spPr>
        <p:txBody>
          <a:bodyPr>
            <a:normAutofit/>
          </a:bodyPr>
          <a:lstStyle/>
          <a:p>
            <a:r>
              <a:rPr lang="en-US" dirty="0" smtClean="0"/>
              <a:t>The June 23, 1944 Visit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7380" y="160631"/>
            <a:ext cx="4335162" cy="3060114"/>
          </a:xfrm>
        </p:spPr>
      </p:pic>
      <p:sp>
        <p:nvSpPr>
          <p:cNvPr id="4" name="Content Placeholder 3"/>
          <p:cNvSpPr>
            <a:spLocks noGrp="1"/>
          </p:cNvSpPr>
          <p:nvPr>
            <p:ph sz="half" idx="2"/>
          </p:nvPr>
        </p:nvSpPr>
        <p:spPr>
          <a:xfrm>
            <a:off x="5272216" y="1845735"/>
            <a:ext cx="5883464" cy="4023360"/>
          </a:xfrm>
        </p:spPr>
        <p:txBody>
          <a:bodyPr>
            <a:normAutofit fontScale="92500" lnSpcReduction="20000"/>
          </a:bodyPr>
          <a:lstStyle/>
          <a:p>
            <a:r>
              <a:rPr lang="en-US" dirty="0" smtClean="0"/>
              <a:t>Only selected healthy-looking Jews were to be seen (prepped and rehearsed for their roles)</a:t>
            </a:r>
          </a:p>
          <a:p>
            <a:r>
              <a:rPr lang="en-US" dirty="0" smtClean="0"/>
              <a:t>Nazis escorted the delegation</a:t>
            </a:r>
          </a:p>
          <a:p>
            <a:pPr lvl="1"/>
            <a:r>
              <a:rPr lang="en-US" dirty="0"/>
              <a:t>Speech by “Mayor” Eppstein- that Theresienstadt was a </a:t>
            </a:r>
            <a:r>
              <a:rPr lang="en-US" dirty="0" smtClean="0"/>
              <a:t>“normal </a:t>
            </a:r>
            <a:r>
              <a:rPr lang="en-US" dirty="0"/>
              <a:t>provincial </a:t>
            </a:r>
            <a:r>
              <a:rPr lang="en-US" dirty="0" smtClean="0"/>
              <a:t>town”</a:t>
            </a:r>
          </a:p>
          <a:p>
            <a:pPr lvl="1"/>
            <a:r>
              <a:rPr lang="en-US" dirty="0" smtClean="0"/>
              <a:t>Only visited a pre-arranged route</a:t>
            </a:r>
          </a:p>
          <a:p>
            <a:pPr lvl="1"/>
            <a:r>
              <a:rPr lang="en-US" dirty="0" smtClean="0"/>
              <a:t>Delegation not left alone to speak with the Jews</a:t>
            </a:r>
          </a:p>
          <a:p>
            <a:pPr lvl="1"/>
            <a:r>
              <a:rPr lang="en-US" dirty="0" smtClean="0"/>
              <a:t>Music throughout the tour, performances, lunch in café, tour of facilities and buildings (only the first floors along route)</a:t>
            </a:r>
          </a:p>
          <a:p>
            <a:pPr lvl="1"/>
            <a:r>
              <a:rPr lang="en-US" dirty="0" smtClean="0"/>
              <a:t>Delegation saw staged actors delivering bread, delivering the mail, women singing in the street on their way to work, a mock trial, a soccer game (top left), and children playing in the playground (bottom left)</a:t>
            </a:r>
          </a:p>
          <a:p>
            <a:pPr lvl="1"/>
            <a:r>
              <a:rPr lang="en-US" dirty="0"/>
              <a:t>A</a:t>
            </a:r>
            <a:r>
              <a:rPr lang="en-US" dirty="0" smtClean="0"/>
              <a:t>ll actors recited their scripts perfectly and all were rewarded by Colonel Karl Rahm with a day and half off from work and extra food rations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80" y="3606488"/>
            <a:ext cx="4335162" cy="2760942"/>
          </a:xfrm>
          <a:prstGeom prst="rect">
            <a:avLst/>
          </a:prstGeom>
        </p:spPr>
      </p:pic>
    </p:spTree>
    <p:extLst>
      <p:ext uri="{BB962C8B-B14F-4D97-AF65-F5344CB8AC3E}">
        <p14:creationId xmlns:p14="http://schemas.microsoft.com/office/powerpoint/2010/main" val="194690865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158</TotalTime>
  <Words>1442</Words>
  <Application>Microsoft Office PowerPoint</Application>
  <PresentationFormat>Widescreen</PresentationFormat>
  <Paragraphs>96</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Calibri</vt:lpstr>
      <vt:lpstr>Calibri Light</vt:lpstr>
      <vt:lpstr>Retrospect</vt:lpstr>
      <vt:lpstr>The Nazi Show Camp: Theresienstadt and the 1944 International Red Cross Visit</vt:lpstr>
      <vt:lpstr>Theresienstadt: The Gates Open</vt:lpstr>
      <vt:lpstr>The Visit And Nazi Fraud</vt:lpstr>
      <vt:lpstr>Thesis</vt:lpstr>
      <vt:lpstr>Beautification</vt:lpstr>
      <vt:lpstr>More Beautification</vt:lpstr>
      <vt:lpstr>Art, Music, Theater, Sports</vt:lpstr>
      <vt:lpstr>Deception?</vt:lpstr>
      <vt:lpstr>The June 23, 1944 Visit</vt:lpstr>
      <vt:lpstr>Reports</vt:lpstr>
      <vt:lpstr>The ICRC Knew the Truth</vt:lpstr>
      <vt:lpstr>The U.S. Knew the Truth</vt:lpstr>
      <vt:lpstr>Research Challenges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Nazi Show Camp: Theresienstadt and the 1944 International Red Cross Visit</dc:title>
  <dc:creator>Erik LaFortune</dc:creator>
  <cp:lastModifiedBy>Erik LaFortune</cp:lastModifiedBy>
  <cp:revision>18</cp:revision>
  <dcterms:created xsi:type="dcterms:W3CDTF">2015-04-20T23:32:32Z</dcterms:created>
  <dcterms:modified xsi:type="dcterms:W3CDTF">2015-04-21T02:10:46Z</dcterms:modified>
</cp:coreProperties>
</file>